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5"/>
  </p:notesMasterIdLst>
  <p:sldIdLst>
    <p:sldId id="256" r:id="rId3"/>
    <p:sldId id="259" r:id="rId4"/>
    <p:sldId id="353" r:id="rId5"/>
    <p:sldId id="346" r:id="rId6"/>
    <p:sldId id="354" r:id="rId7"/>
    <p:sldId id="380" r:id="rId8"/>
    <p:sldId id="381" r:id="rId9"/>
    <p:sldId id="385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82" r:id="rId24"/>
    <p:sldId id="383" r:id="rId25"/>
    <p:sldId id="368" r:id="rId26"/>
    <p:sldId id="369" r:id="rId27"/>
    <p:sldId id="370" r:id="rId28"/>
    <p:sldId id="371" r:id="rId29"/>
    <p:sldId id="372" r:id="rId30"/>
    <p:sldId id="373" r:id="rId31"/>
    <p:sldId id="384" r:id="rId32"/>
    <p:sldId id="375" r:id="rId33"/>
    <p:sldId id="374" r:id="rId34"/>
    <p:sldId id="376" r:id="rId35"/>
    <p:sldId id="377" r:id="rId36"/>
    <p:sldId id="378" r:id="rId37"/>
    <p:sldId id="350" r:id="rId38"/>
    <p:sldId id="386" r:id="rId39"/>
    <p:sldId id="379" r:id="rId40"/>
    <p:sldId id="387" r:id="rId41"/>
    <p:sldId id="388" r:id="rId42"/>
    <p:sldId id="389" r:id="rId43"/>
    <p:sldId id="270" r:id="rId4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D6"/>
    <a:srgbClr val="02A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699"/>
  </p:normalViewPr>
  <p:slideViewPr>
    <p:cSldViewPr>
      <p:cViewPr>
        <p:scale>
          <a:sx n="92" d="100"/>
          <a:sy n="92" d="100"/>
        </p:scale>
        <p:origin x="144" y="-24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50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edsala@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oracleofbacon.org/cgi-bin/center-cg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4" Type="http://schemas.openxmlformats.org/officeDocument/2006/relationships/hyperlink" Target="http://en.wikipedia.org/wiki/Graph_theory" TargetMode="External"/><Relationship Id="rId5" Type="http://schemas.openxmlformats.org/officeDocument/2006/relationships/hyperlink" Target="http://oracleofbacon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zh-CN" dirty="0" err="1" smtClean="0"/>
              <a:t>Siyi</a:t>
            </a:r>
            <a:r>
              <a:rPr lang="en-US" altLang="zh-CN" dirty="0" smtClean="0"/>
              <a:t> Yang</a:t>
            </a:r>
            <a:endParaRPr lang="en-US" dirty="0"/>
          </a:p>
          <a:p>
            <a:pPr marL="0" indent="0" eaLnBrk="1" hangingPunct="1">
              <a:defRPr/>
            </a:pPr>
            <a:r>
              <a:rPr lang="en-US" dirty="0"/>
              <a:t>Electrical </a:t>
            </a:r>
            <a:r>
              <a:rPr lang="en-US" dirty="0" smtClean="0"/>
              <a:t>and Computer Engineering </a:t>
            </a:r>
            <a:r>
              <a:rPr lang="en-US" dirty="0"/>
              <a:t>Department, UCLA</a:t>
            </a:r>
          </a:p>
          <a:p>
            <a:pPr marL="0" indent="0" eaLnBrk="1" hangingPunct="1">
              <a:defRPr/>
            </a:pPr>
            <a:r>
              <a:rPr lang="en-US" altLang="zh-CN" dirty="0" smtClean="0">
                <a:hlinkClick r:id="rId3"/>
              </a:rPr>
              <a:t>siyiyang@ucla.edu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Bradley Cooper: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Bradley Cooper </a:t>
            </a:r>
            <a:r>
              <a:rPr lang="en-US" dirty="0">
                <a:latin typeface="Calibri"/>
                <a:cs typeface="Calibri"/>
              </a:rPr>
              <a:t>was in “Silver Linings Playbook” </a:t>
            </a:r>
            <a:r>
              <a:rPr lang="en-US" dirty="0" smtClean="0">
                <a:latin typeface="Calibri"/>
                <a:cs typeface="Calibri"/>
              </a:rPr>
              <a:t>(2012) </a:t>
            </a:r>
            <a:r>
              <a:rPr lang="en-US" dirty="0">
                <a:latin typeface="Calibri"/>
                <a:cs typeface="Calibri"/>
              </a:rPr>
              <a:t>with </a:t>
            </a:r>
            <a:r>
              <a:rPr lang="en-US" dirty="0" smtClean="0">
                <a:latin typeface="Calibri"/>
                <a:cs typeface="Calibri"/>
              </a:rPr>
              <a:t>Jennifer Lawrence.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Jennifer Lawrence </a:t>
            </a:r>
            <a:r>
              <a:rPr lang="en-US" dirty="0">
                <a:latin typeface="Calibri"/>
                <a:cs typeface="Calibri"/>
              </a:rPr>
              <a:t>was in “X-Men: First Class” </a:t>
            </a:r>
            <a:r>
              <a:rPr lang="en-US" dirty="0" smtClean="0">
                <a:latin typeface="Calibri"/>
                <a:cs typeface="Calibri"/>
              </a:rPr>
              <a:t>(2011) </a:t>
            </a:r>
            <a:r>
              <a:rPr lang="en-US" dirty="0">
                <a:latin typeface="Calibri"/>
                <a:cs typeface="Calibri"/>
              </a:rPr>
              <a:t>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</a:t>
            </a:r>
            <a:r>
              <a:rPr lang="en-US" dirty="0" smtClean="0">
                <a:latin typeface="Calibri"/>
                <a:cs typeface="Calibri"/>
              </a:rPr>
              <a:t>Bradley Cooper </a:t>
            </a:r>
            <a:r>
              <a:rPr lang="en-US" dirty="0">
                <a:latin typeface="Calibri"/>
                <a:cs typeface="Calibri"/>
              </a:rPr>
              <a:t>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</a:t>
            </a:r>
            <a:r>
              <a:rPr lang="en-US" dirty="0" smtClean="0"/>
              <a:t> </a:t>
            </a:r>
            <a:r>
              <a:rPr lang="en-US" dirty="0"/>
              <a:t>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</a:t>
            </a:r>
            <a:r>
              <a:rPr lang="en-US" dirty="0" smtClean="0">
                <a:latin typeface="Calibri"/>
                <a:cs typeface="Calibri"/>
              </a:rPr>
              <a:t>10.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graph functions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</a:t>
            </a:r>
            <a:r>
              <a:rPr lang="en-US" dirty="0" smtClean="0">
                <a:latin typeface="Calibri"/>
                <a:cs typeface="Calibri"/>
              </a:rPr>
              <a:t>Tom Cruise has </a:t>
            </a:r>
            <a:r>
              <a:rPr lang="en-US" dirty="0">
                <a:latin typeface="Calibri"/>
                <a:cs typeface="Calibri"/>
              </a:rPr>
              <a:t>an average number of </a:t>
            </a:r>
            <a:r>
              <a:rPr lang="en-US" dirty="0" smtClean="0">
                <a:latin typeface="Calibri"/>
                <a:cs typeface="Calibri"/>
              </a:rPr>
              <a:t>2.976 </a:t>
            </a:r>
            <a:r>
              <a:rPr lang="en-US" dirty="0">
                <a:latin typeface="Calibri"/>
                <a:cs typeface="Calibri"/>
              </a:rPr>
              <a:t>while Bacon has an average of </a:t>
            </a:r>
            <a:r>
              <a:rPr lang="en-US" dirty="0" smtClean="0">
                <a:latin typeface="Calibri"/>
                <a:cs typeface="Calibri"/>
              </a:rPr>
              <a:t>3.026. </a:t>
            </a:r>
            <a:r>
              <a:rPr lang="en-US" dirty="0">
                <a:latin typeface="Calibri"/>
                <a:cs typeface="Calibri"/>
              </a:rPr>
              <a:t>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Erdős</a:t>
            </a:r>
            <a:r>
              <a:rPr lang="en-US" dirty="0" smtClean="0"/>
              <a:t> </a:t>
            </a:r>
            <a:r>
              <a:rPr lang="en-US" dirty="0"/>
              <a:t>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</a:t>
            </a:r>
            <a:r>
              <a:rPr lang="en-US" dirty="0" smtClean="0"/>
              <a:t>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7530" y="4219672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Noga</a:t>
            </a:r>
            <a:r>
              <a:rPr lang="en-US" altLang="zh-CN" sz="3600" dirty="0" smtClean="0">
                <a:latin typeface="+mj-lt"/>
              </a:rPr>
              <a:t> </a:t>
            </a:r>
            <a:r>
              <a:rPr lang="en-US" altLang="zh-CN" sz="3600" dirty="0" err="1" smtClean="0">
                <a:latin typeface="+mj-lt"/>
              </a:rPr>
              <a:t>Alon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21200" y="5257533"/>
            <a:ext cx="346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Jehoshua</a:t>
            </a:r>
            <a:r>
              <a:rPr lang="en-US" altLang="zh-CN" sz="3600" dirty="0" smtClean="0">
                <a:latin typeface="+mj-lt"/>
              </a:rPr>
              <a:t> </a:t>
            </a:r>
            <a:r>
              <a:rPr lang="en-US" altLang="zh-CN" sz="3600" dirty="0" err="1" smtClean="0">
                <a:latin typeface="+mj-lt"/>
              </a:rPr>
              <a:t>Bruck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54600" y="6294903"/>
            <a:ext cx="287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smtClean="0">
                <a:latin typeface="+mj-lt"/>
              </a:rPr>
              <a:t>Lara </a:t>
            </a:r>
            <a:r>
              <a:rPr lang="en-US" altLang="zh-CN" sz="3600" dirty="0" err="1" smtClean="0">
                <a:latin typeface="+mj-lt"/>
              </a:rPr>
              <a:t>Dolecek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9857" y="7283986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Siyi</a:t>
            </a:r>
            <a:r>
              <a:rPr lang="en-US" altLang="zh-CN" sz="3600" dirty="0" smtClean="0">
                <a:latin typeface="+mj-lt"/>
              </a:rPr>
              <a:t> Yang</a:t>
            </a:r>
            <a:endParaRPr lang="en-US" altLang="zh-C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47244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Why should we study social networks?</a:t>
            </a: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48006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Graph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Theory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Seven Bridges of Konigsberg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Traveling Salesman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Problem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Four Color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Theorem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Algorithms on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graphs</a:t>
            </a:r>
          </a:p>
          <a:p>
            <a:pPr lvl="1"/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Algebraic graph theory: Randomized algorithms, list decoding</a:t>
            </a:r>
          </a:p>
          <a:p>
            <a:pPr lvl="1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Extremal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graph theory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Cryptography: expanders and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Cayley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graphs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Coding theory: graph-based codes, list decoding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</a:t>
            </a:r>
            <a:r>
              <a:rPr lang="en-US" dirty="0" smtClean="0">
                <a:latin typeface="Calibri" pitchFamily="34" charset="0"/>
                <a:ea typeface="ヒラギノ角ゴ ProN W3" charset="0"/>
                <a:cs typeface="Calibri" pitchFamily="34" charset="0"/>
              </a:rPr>
              <a:t>matrix</a:t>
            </a: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</a:t>
            </a:r>
            <a:r>
              <a:rPr lang="en-US" dirty="0" err="1" smtClean="0">
                <a:latin typeface="Calibri" pitchFamily="34" charset="0"/>
                <a:ea typeface="ヒラギノ角ゴ ProN W3" charset="0"/>
                <a:cs typeface="Calibri" pitchFamily="34" charset="0"/>
              </a:rPr>
              <a:t>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</a:t>
            </a:r>
            <a:r>
              <a:rPr lang="en-US" dirty="0" err="1" smtClean="0">
                <a:latin typeface="Calibri" pitchFamily="34" charset="0"/>
                <a:ea typeface="ヒラギノ角ゴ ProN W3" charset="0"/>
                <a:cs typeface="Calibri" pitchFamily="34" charset="0"/>
              </a:rPr>
              <a:t>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shotest_path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(mat,node1,node2)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Print out ‘No such path’ if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node1 and node2 are not connected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print out the shortest path by the edges on the path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otherwise.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</a:t>
            </a:r>
            <a:r>
              <a:rPr lang="en-US" altLang="zh-CN" dirty="0" smtClean="0"/>
              <a:t>C</a:t>
            </a:r>
            <a:r>
              <a:rPr lang="en-US" altLang="zh-CN" dirty="0" smtClean="0"/>
              <a:t>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Implement </a:t>
            </a:r>
            <a:r>
              <a:rPr lang="en-US" dirty="0">
                <a:latin typeface="Calibri" pitchFamily="34" charset="0"/>
                <a:cs typeface="Calibri" pitchFamily="34" charset="0"/>
              </a:rPr>
              <a:t>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Should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print out an arbitrary edge on the cycle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if there is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one, print out ‘No cycle in the graph’ otherwise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In the first step, assume the graph is connected and solve the problem.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program</a:t>
            </a:r>
            <a:endParaRPr lang="zh-CN" altLang="en-US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</a:t>
            </a:r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uestion: Does it make any difference if the graph is directed?</a:t>
            </a:r>
            <a:endParaRPr lang="en-US" altLang="zh-CN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Preliminaries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A[4][1][0]=8,A[4][1][1]=9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Preliminaries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Exercises: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Find the spanning tree of a graph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9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Graphs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5"/>
              </a:rPr>
              <a:t>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directed edges in a graph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Rock </a:t>
            </a:r>
            <a:r>
              <a:rPr lang="mr-IN" sz="4000" dirty="0" smtClean="0"/>
              <a:t>–</a:t>
            </a:r>
            <a:r>
              <a:rPr lang="en-US" sz="4000" dirty="0" smtClean="0"/>
              <a:t> Paper </a:t>
            </a:r>
            <a:r>
              <a:rPr lang="mr-IN" sz="4000" dirty="0" smtClean="0"/>
              <a:t>–</a:t>
            </a:r>
            <a:r>
              <a:rPr lang="en-US" sz="4000" dirty="0" smtClean="0"/>
              <a:t> Scissor Game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covers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15865</TotalTime>
  <Pages>0</Pages>
  <Words>2121</Words>
  <Characters>0</Characters>
  <Application>Microsoft Macintosh PowerPoint</Application>
  <PresentationFormat>Custom</PresentationFormat>
  <Lines>0</Lines>
  <Paragraphs>383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Century Gothic</vt:lpstr>
      <vt:lpstr>Courier New</vt:lpstr>
      <vt:lpstr>Helvetica Neue</vt:lpstr>
      <vt:lpstr>Helvetica Neue Light</vt:lpstr>
      <vt:lpstr>MS PGothic</vt:lpstr>
      <vt:lpstr>ＭＳ Ｐゴシック</vt:lpstr>
      <vt:lpstr>ヒラギノ角ゴ ProN W3</vt:lpstr>
      <vt:lpstr>Arial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Connectivity</vt:lpstr>
      <vt:lpstr>Cycles</vt:lpstr>
      <vt:lpstr>Trees</vt:lpstr>
      <vt:lpstr>Adjacency Matrix</vt:lpstr>
      <vt:lpstr>Research topics:</vt:lpstr>
      <vt:lpstr>Exercise 1: Easy graph theory</vt:lpstr>
      <vt:lpstr>Mini-Project: Shortest Path</vt:lpstr>
      <vt:lpstr>Mini-Project: Cycle Detection</vt:lpstr>
      <vt:lpstr>Mini-Project: Preliminaries</vt:lpstr>
      <vt:lpstr>Mini-Project: Preliminaries</vt:lpstr>
      <vt:lpstr>Extra Exercises: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Microsoft Office User</cp:lastModifiedBy>
  <cp:revision>330</cp:revision>
  <dcterms:modified xsi:type="dcterms:W3CDTF">2018-07-24T17:41:46Z</dcterms:modified>
</cp:coreProperties>
</file>